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1" r:id="rId3"/>
    <p:sldId id="267" r:id="rId4"/>
    <p:sldId id="260" r:id="rId5"/>
    <p:sldId id="259" r:id="rId6"/>
    <p:sldId id="273" r:id="rId7"/>
    <p:sldId id="277" r:id="rId8"/>
  </p:sldIdLst>
  <p:sldSz cx="9144000" cy="6858000" type="screen4x3"/>
  <p:notesSz cx="8258175" cy="3017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677721" y="0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67C8A1B4-9F4C-4C79-83D2-C504841D306C}" type="datetimeFigureOut">
              <a:rPr lang="ru-RU"/>
              <a:pPr>
                <a:defRPr/>
              </a:pPr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28661203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677721" y="28661203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2B2E1B0F-19EA-47AC-97E2-6C0A98458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77721" y="0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F40105D2-7C9C-482B-B484-CE1739972819}" type="datetimeFigureOut">
              <a:rPr lang="ru-RU"/>
              <a:pPr>
                <a:defRPr/>
              </a:pPr>
              <a:t>09.10.2011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414713" y="2263775"/>
            <a:ext cx="15087601" cy="1131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9611" tIns="109806" rIns="219611" bIns="10980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5818" y="14333220"/>
            <a:ext cx="6606540" cy="13578840"/>
          </a:xfrm>
          <a:prstGeom prst="rect">
            <a:avLst/>
          </a:prstGeom>
        </p:spPr>
        <p:txBody>
          <a:bodyPr vert="horz" lIns="219611" tIns="109806" rIns="219611" bIns="10980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28661203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77721" y="28661203"/>
            <a:ext cx="3578543" cy="1508760"/>
          </a:xfrm>
          <a:prstGeom prst="rect">
            <a:avLst/>
          </a:prstGeom>
        </p:spPr>
        <p:txBody>
          <a:bodyPr vert="horz" lIns="219611" tIns="109806" rIns="219611" bIns="1098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900">
                <a:latin typeface="+mn-lt"/>
                <a:cs typeface="+mn-cs"/>
              </a:defRPr>
            </a:lvl1pPr>
          </a:lstStyle>
          <a:p>
            <a:pPr>
              <a:defRPr/>
            </a:pPr>
            <a:fld id="{D0C53DB1-8AA4-4315-8195-C153BB56C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A8FFF-3E25-45B9-9169-1DA4D98537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1946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44445-4E81-4A4E-94A9-B388F8EBE4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CC0EC-5D06-4E53-B2BD-B8AE8C39D1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sp>
        <p:nvSpPr>
          <p:cNvPr id="2355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F68D2-73A3-4229-92F7-B6C8DE4FC2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3379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6F9C-E152-4EC2-89FE-8FA801671F74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34EE-1FC7-4010-A650-DF43E8B0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1F63-5EFD-4F48-B43E-19191A322F44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63A2-CD16-445B-A814-58694C574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8A60-61ED-4633-9F48-1CDC0C8E9542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55F-78BC-44BD-AA1D-67EB343E4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3A43-C05D-4D35-BB90-020EEDE8A324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C889-8C5E-4AD7-A32F-AFB39B0FC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2EBE-6112-470C-ABA7-6093A086346C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D658-B0EF-4566-9417-2112941A5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A657-C3D8-4B7C-8707-D41A8A0F0188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69ED-898B-4037-A206-2AB7B052C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26B0-D892-4F1C-B0CC-5DB59153E1BF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9E82-C60F-4549-9BAA-076F160E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9F94-D16D-4C40-9902-B08AB9B0A30B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0DF-A559-46AA-A9DD-C8FCA7CF7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69CE-4DB5-4652-B485-3FD33171E6D5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E399-1B31-4F34-90EC-938FBD2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061C-FB20-430C-BAC6-E007C1AB8EE5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FABA-9D6A-4B90-8495-4B3C60C3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D5B6-1E69-4F81-B201-7FD7A48254C4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79BA-66F5-41C8-8DD4-DDD80A773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25AB9-8E37-432E-B7E9-593A57234141}" type="datetime1">
              <a:rPr lang="ru-RU"/>
              <a:pPr>
                <a:defRPr/>
              </a:pPr>
              <a:t>09.10.2011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4CD98-660C-4241-8415-93EB278F7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Без 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ученицы 10-Б класса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Димитриевой</a:t>
            </a:r>
            <a:r>
              <a:rPr lang="ru-RU" b="1" dirty="0" smtClean="0">
                <a:solidFill>
                  <a:srgbClr val="002060"/>
                </a:solidFill>
              </a:rPr>
              <a:t> Насти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2011-2012 </a:t>
            </a:r>
            <a:r>
              <a:rPr lang="ru-RU" b="1" dirty="0" err="1" smtClean="0">
                <a:solidFill>
                  <a:srgbClr val="002060"/>
                </a:solidFill>
              </a:rPr>
              <a:t>уч</a:t>
            </a:r>
            <a:r>
              <a:rPr lang="ru-RU" b="1" dirty="0" smtClean="0">
                <a:solidFill>
                  <a:srgbClr val="002060"/>
                </a:solidFill>
              </a:rPr>
              <a:t>. 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9600" y="1714500"/>
            <a:ext cx="824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1. Положение серы в ПСХЭ (порядковый номер, период, группа, подгруппа,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2438400" y="2643188"/>
            <a:ext cx="64198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порядковый номер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период,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группа главная подгруппа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относительная атомная масса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600" y="4267200"/>
            <a:ext cx="724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2. Строение атома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14600" y="4800600"/>
            <a:ext cx="63436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Заряд ядра + 1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 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6p 16n 16ē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+ 1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2800" b="1" baseline="-5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50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="1" baseline="-5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  химического элемента -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24200" y="59436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степень окисления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-2,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0, 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2, +4, +6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Нахождение  серы  в природе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1000" y="13716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Самородная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сера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24200" y="10668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Сульфидная сера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0" y="838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Сульфатная сера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2438400" cy="1981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133600"/>
            <a:ext cx="2479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00400" y="2286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Киноварь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3657600"/>
            <a:ext cx="10668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HgS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514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48200" y="5867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48000" y="44958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Галенит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133600"/>
            <a:ext cx="2514600" cy="2205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657600" y="3810000"/>
            <a:ext cx="17526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en-US" sz="36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00400" y="2209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Халькопирит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75188"/>
            <a:ext cx="2514600" cy="2182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85800" y="4495800"/>
            <a:ext cx="16002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Сфалерит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47800" y="6216650"/>
            <a:ext cx="11430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6482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3788" y="1981200"/>
            <a:ext cx="1700212" cy="1600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077200" y="190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Гипс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6096000"/>
            <a:ext cx="2514600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•2H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8" grpId="0"/>
      <p:bldP spid="19" grpId="0"/>
      <p:bldP spid="20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5725" y="-165100"/>
            <a:ext cx="9547225" cy="1030288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839201" cy="53058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2163"/>
                <a:gridCol w="2771614"/>
                <a:gridCol w="3745424"/>
              </a:tblGrid>
              <a:tr h="6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кристаллическая</a:t>
                      </a:r>
                      <a:endParaRPr lang="ru-RU" sz="3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пластическая</a:t>
                      </a:r>
                      <a:endParaRPr lang="ru-RU" sz="3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4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ромбическая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моноклинная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45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Лимонно-желтый кристаллы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Темно-желтые кристаллы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Резиноподобная масса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емно-коричневого цвета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22">
                <a:tc>
                  <a:txBody>
                    <a:bodyPr/>
                    <a:lstStyle/>
                    <a:p>
                      <a:pPr algn="just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плавлен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= 2,06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плавления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119,3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=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1,957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Образуется при резком охлаждении расплава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= 2,046 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1371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362200"/>
            <a:ext cx="23622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362200"/>
            <a:ext cx="3592513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49213"/>
            <a:ext cx="8242300" cy="1049338"/>
          </a:xfrm>
        </p:spPr>
      </p:pic>
      <p:sp>
        <p:nvSpPr>
          <p:cNvPr id="10" name="Прямоугольник 9"/>
          <p:cNvSpPr/>
          <p:nvPr/>
        </p:nvSpPr>
        <p:spPr>
          <a:xfrm>
            <a:off x="381000" y="2971800"/>
            <a:ext cx="4984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dirty="0">
              <a:latin typeface="+mn-lt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90600" y="20574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90600" y="35814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819400" y="1143000"/>
            <a:ext cx="2286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+  простые вещества </a:t>
            </a:r>
            <a:r>
              <a:rPr lang="ru-RU" sz="2400" dirty="0"/>
              <a:t>(металлы, неметаллы)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9400" y="4038600"/>
            <a:ext cx="2286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+ сложные вещества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5410200" y="1219200"/>
            <a:ext cx="381000" cy="1676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6" name="Прямоугольник 17"/>
          <p:cNvSpPr>
            <a:spLocks noChangeArrowheads="1"/>
          </p:cNvSpPr>
          <p:nvPr/>
        </p:nvSpPr>
        <p:spPr bwMode="auto">
          <a:xfrm>
            <a:off x="6019800" y="1219200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натрий</a:t>
            </a:r>
          </a:p>
        </p:txBody>
      </p:sp>
      <p:sp>
        <p:nvSpPr>
          <p:cNvPr id="22537" name="Прямоугольник 18"/>
          <p:cNvSpPr>
            <a:spLocks noChangeArrowheads="1"/>
          </p:cNvSpPr>
          <p:nvPr/>
        </p:nvSpPr>
        <p:spPr bwMode="auto">
          <a:xfrm>
            <a:off x="6019800" y="1524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железо</a:t>
            </a:r>
          </a:p>
        </p:txBody>
      </p:sp>
      <p:sp>
        <p:nvSpPr>
          <p:cNvPr id="22538" name="Прямоугольник 19"/>
          <p:cNvSpPr>
            <a:spLocks noChangeArrowheads="1"/>
          </p:cNvSpPr>
          <p:nvPr/>
        </p:nvSpPr>
        <p:spPr bwMode="auto">
          <a:xfrm>
            <a:off x="6019800" y="1828800"/>
            <a:ext cx="1697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водород</a:t>
            </a:r>
          </a:p>
        </p:txBody>
      </p:sp>
      <p:sp>
        <p:nvSpPr>
          <p:cNvPr id="22539" name="Прямоугольник 20"/>
          <p:cNvSpPr>
            <a:spLocks noChangeArrowheads="1"/>
          </p:cNvSpPr>
          <p:nvPr/>
        </p:nvSpPr>
        <p:spPr bwMode="auto">
          <a:xfrm>
            <a:off x="6019800" y="2133600"/>
            <a:ext cx="177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кислород</a:t>
            </a:r>
          </a:p>
        </p:txBody>
      </p:sp>
      <p:sp>
        <p:nvSpPr>
          <p:cNvPr id="22540" name="Прямоугольник 21"/>
          <p:cNvSpPr>
            <a:spLocks noChangeArrowheads="1"/>
          </p:cNvSpPr>
          <p:nvPr/>
        </p:nvSpPr>
        <p:spPr bwMode="auto">
          <a:xfrm>
            <a:off x="6019800" y="2438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галогены</a:t>
            </a: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5334000" y="4343400"/>
            <a:ext cx="381000" cy="1752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2" name="Прямоугольник 23"/>
          <p:cNvSpPr>
            <a:spLocks noChangeArrowheads="1"/>
          </p:cNvSpPr>
          <p:nvPr/>
        </p:nvSpPr>
        <p:spPr bwMode="auto">
          <a:xfrm>
            <a:off x="5715000" y="41910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концентрированные</a:t>
            </a:r>
          </a:p>
        </p:txBody>
      </p:sp>
      <p:sp>
        <p:nvSpPr>
          <p:cNvPr id="22543" name="Прямоугольник 24"/>
          <p:cNvSpPr>
            <a:spLocks noChangeArrowheads="1"/>
          </p:cNvSpPr>
          <p:nvPr/>
        </p:nvSpPr>
        <p:spPr bwMode="auto">
          <a:xfrm>
            <a:off x="5486400" y="5029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раствор щелочи </a:t>
            </a:r>
            <a:r>
              <a:rPr lang="en-US" sz="2400" b="1">
                <a:latin typeface="Book Antiqua" pitchFamily="18" charset="0"/>
              </a:rPr>
              <a:t>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Прямоугольник 25"/>
          <p:cNvSpPr>
            <a:spLocks noChangeArrowheads="1"/>
          </p:cNvSpPr>
          <p:nvPr/>
        </p:nvSpPr>
        <p:spPr bwMode="auto">
          <a:xfrm>
            <a:off x="6096000" y="586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соли –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KClO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-18288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Применение  серы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2590800"/>
            <a:ext cx="842963" cy="14335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800600" y="2743200"/>
            <a:ext cx="609600" cy="3810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72200" y="0"/>
            <a:ext cx="281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спичек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9275" y="1143000"/>
            <a:ext cx="22447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029200" y="3048000"/>
            <a:ext cx="2667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лекарств  и косметических препаратов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3488" y="3276600"/>
            <a:ext cx="1560512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083175"/>
            <a:ext cx="2249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5400000">
            <a:off x="3848100" y="4229100"/>
            <a:ext cx="841375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 flipH="1">
            <a:off x="3124200" y="3810000"/>
            <a:ext cx="6096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0" y="4953000"/>
            <a:ext cx="2133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для борьбы с вредителями растений</a:t>
            </a:r>
          </a:p>
          <a:p>
            <a:pPr algn="ctr"/>
            <a:endParaRPr lang="ru-RU" sz="28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1905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2895600" y="2743200"/>
            <a:ext cx="53340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0" y="3810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резины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219200"/>
            <a:ext cx="1628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>
          <a:xfrm>
            <a:off x="2286000" y="4876800"/>
            <a:ext cx="2895600" cy="160020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производство черного пороха, красителей, бенгальских огней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V="1">
            <a:off x="4038600" y="26670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2743200" y="838200"/>
            <a:ext cx="3048000" cy="12954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производство серной кислоты</a:t>
            </a:r>
          </a:p>
        </p:txBody>
      </p:sp>
      <p:cxnSp>
        <p:nvCxnSpPr>
          <p:cNvPr id="13" name="Прямая со стрелкой 12"/>
          <p:cNvCxnSpPr>
            <a:endCxn id="14" idx="1"/>
          </p:cNvCxnSpPr>
          <p:nvPr/>
        </p:nvCxnSpPr>
        <p:spPr>
          <a:xfrm>
            <a:off x="4648200" y="3505200"/>
            <a:ext cx="381000" cy="442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4" grpId="0"/>
      <p:bldP spid="14" grpId="1"/>
      <p:bldP spid="28" grpId="1"/>
      <p:bldP spid="28" grpId="2"/>
      <p:bldP spid="33" grpId="0"/>
      <p:bldP spid="33" grpId="1"/>
      <p:bldP spid="36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238125"/>
            <a:ext cx="8704262" cy="987425"/>
          </a:xfr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600200" y="1219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52400" y="1752600"/>
            <a:ext cx="2133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входит в состав аминокислот (метионин, цистеин)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106488" y="3617912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4800" y="4495800"/>
            <a:ext cx="1981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Синтез белков, витаминов (биотин, тиамин)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657600" y="1219200"/>
            <a:ext cx="4587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438400" y="18288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синтезе коллагена,  кератина, входит в состав меланина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697287" y="3998913"/>
            <a:ext cx="531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667000" y="4724400"/>
            <a:ext cx="2590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Поддержание  эластичности, упругости кожи, активация роста волос и ногтей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5639594" y="1219994"/>
            <a:ext cx="457200" cy="45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029200" y="1828800"/>
            <a:ext cx="205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синтезе гормона - инсулина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6134894" y="3542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791200" y="4572000"/>
            <a:ext cx="2057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Нормализация углеводного обмена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391400" y="1219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7239000" y="1752600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ОВР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00B050"/>
      </a:accent6>
      <a:hlink>
        <a:srgbClr val="4B376B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1402</TotalTime>
  <Words>260</Words>
  <PresentationFormat>Экран (4:3)</PresentationFormat>
  <Paragraphs>77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148</cp:revision>
  <dcterms:modified xsi:type="dcterms:W3CDTF">2011-10-09T13:52:38Z</dcterms:modified>
</cp:coreProperties>
</file>